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3"/>
  </p:notes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AE5"/>
    <a:srgbClr val="E5E6E1"/>
    <a:srgbClr val="99D2B9"/>
    <a:srgbClr val="0FC394"/>
    <a:srgbClr val="109145"/>
    <a:srgbClr val="0B8DFF"/>
    <a:srgbClr val="41719C"/>
    <a:srgbClr val="0101FF"/>
    <a:srgbClr val="474DA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5410" autoAdjust="0"/>
  </p:normalViewPr>
  <p:slideViewPr>
    <p:cSldViewPr snapToGrid="0">
      <p:cViewPr>
        <p:scale>
          <a:sx n="25" d="100"/>
          <a:sy n="25" d="100"/>
        </p:scale>
        <p:origin x="1254" y="-156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3564D-C163-41EA-A759-286E31541DE8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62050"/>
            <a:ext cx="51657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ECE42-5F36-4653-BEA9-71D776BCE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4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ECE42-5F36-4653-BEA9-71D776BCE1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Kevin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Justin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Brian C. Sawyer, Joseph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Michael L. Wall, Martin Gaerttner,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Arghavan 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Michael Foss-Feig, Ana Maria Rey, and </a:t>
              </a:r>
              <a:r>
                <a:rPr lang="en-US" sz="4000" dirty="0">
                  <a:solidFill>
                    <a:schemeClr val="bg1"/>
                  </a:solidFill>
                </a:rPr>
                <a:t>John 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26" Type="http://schemas.openxmlformats.org/officeDocument/2006/relationships/image" Target="../media/image19.png"/><Relationship Id="rId21" Type="http://schemas.openxmlformats.org/officeDocument/2006/relationships/image" Target="../media/image18.png"/><Relationship Id="rId42" Type="http://schemas.openxmlformats.org/officeDocument/2006/relationships/image" Target="../media/image23.png"/><Relationship Id="rId47" Type="http://schemas.openxmlformats.org/officeDocument/2006/relationships/image" Target="../media/image28.png"/><Relationship Id="rId50" Type="http://schemas.openxmlformats.org/officeDocument/2006/relationships/image" Target="../media/image25.emf"/><Relationship Id="rId55" Type="http://schemas.openxmlformats.org/officeDocument/2006/relationships/image" Target="../media/image30.emf"/><Relationship Id="rId63" Type="http://schemas.openxmlformats.org/officeDocument/2006/relationships/image" Target="../media/image38.emf"/><Relationship Id="rId68" Type="http://schemas.openxmlformats.org/officeDocument/2006/relationships/image" Target="../media/image42.png"/><Relationship Id="rId76" Type="http://schemas.openxmlformats.org/officeDocument/2006/relationships/image" Target="../media/image47.png"/><Relationship Id="rId84" Type="http://schemas.openxmlformats.org/officeDocument/2006/relationships/image" Target="../media/image56.png"/><Relationship Id="rId89" Type="http://schemas.openxmlformats.org/officeDocument/2006/relationships/oleObject" Target="../embeddings/oleObject1.bin"/><Relationship Id="rId97" Type="http://schemas.openxmlformats.org/officeDocument/2006/relationships/oleObject" Target="../embeddings/oleObject3.bin"/><Relationship Id="rId104" Type="http://schemas.openxmlformats.org/officeDocument/2006/relationships/image" Target="../media/image66.png"/><Relationship Id="rId7" Type="http://schemas.openxmlformats.org/officeDocument/2006/relationships/image" Target="../media/image7.png"/><Relationship Id="rId71" Type="http://schemas.openxmlformats.org/officeDocument/2006/relationships/image" Target="../media/image45.png"/><Relationship Id="rId92" Type="http://schemas.openxmlformats.org/officeDocument/2006/relationships/image" Target="../media/image3.wmf"/><Relationship Id="rId2" Type="http://schemas.openxmlformats.org/officeDocument/2006/relationships/slideLayout" Target="../slideLayouts/slideLayout12.xml"/><Relationship Id="rId11" Type="http://schemas.openxmlformats.org/officeDocument/2006/relationships/image" Target="../media/image11.png"/><Relationship Id="rId24" Type="http://schemas.openxmlformats.org/officeDocument/2006/relationships/image" Target="../media/image16.png"/><Relationship Id="rId45" Type="http://schemas.openxmlformats.org/officeDocument/2006/relationships/image" Target="../media/image22.png"/><Relationship Id="rId53" Type="http://schemas.openxmlformats.org/officeDocument/2006/relationships/image" Target="../media/image28.emf"/><Relationship Id="rId58" Type="http://schemas.openxmlformats.org/officeDocument/2006/relationships/image" Target="../media/image33.emf"/><Relationship Id="rId66" Type="http://schemas.openxmlformats.org/officeDocument/2006/relationships/image" Target="../media/image40.png"/><Relationship Id="rId74" Type="http://schemas.openxmlformats.org/officeDocument/2006/relationships/image" Target="../media/image46.PNG"/><Relationship Id="rId87" Type="http://schemas.openxmlformats.org/officeDocument/2006/relationships/image" Target="../media/image59.png"/><Relationship Id="rId102" Type="http://schemas.openxmlformats.org/officeDocument/2006/relationships/image" Target="../media/image64.png"/><Relationship Id="rId5" Type="http://schemas.openxmlformats.org/officeDocument/2006/relationships/image" Target="../media/image6.PNG"/><Relationship Id="rId61" Type="http://schemas.openxmlformats.org/officeDocument/2006/relationships/image" Target="../media/image36.emf"/><Relationship Id="rId82" Type="http://schemas.openxmlformats.org/officeDocument/2006/relationships/image" Target="../media/image49.png"/><Relationship Id="rId90" Type="http://schemas.openxmlformats.org/officeDocument/2006/relationships/image" Target="../media/image2.wmf"/><Relationship Id="rId95" Type="http://schemas.openxmlformats.org/officeDocument/2006/relationships/oleObject" Target="../embeddings/oleObject3.bin"/><Relationship Id="rId10" Type="http://schemas.openxmlformats.org/officeDocument/2006/relationships/image" Target="../media/image10.png"/><Relationship Id="rId44" Type="http://schemas.openxmlformats.org/officeDocument/2006/relationships/image" Target="../media/image21.png"/><Relationship Id="rId52" Type="http://schemas.openxmlformats.org/officeDocument/2006/relationships/image" Target="../media/image27.emf"/><Relationship Id="rId60" Type="http://schemas.openxmlformats.org/officeDocument/2006/relationships/image" Target="../media/image35.emf"/><Relationship Id="rId65" Type="http://schemas.openxmlformats.org/officeDocument/2006/relationships/image" Target="../media/image44.png"/><Relationship Id="rId73" Type="http://schemas.openxmlformats.org/officeDocument/2006/relationships/image" Target="../media/image52.png"/><Relationship Id="rId81" Type="http://schemas.openxmlformats.org/officeDocument/2006/relationships/image" Target="../media/image53.png"/><Relationship Id="rId86" Type="http://schemas.openxmlformats.org/officeDocument/2006/relationships/image" Target="../media/image58.png"/><Relationship Id="rId94" Type="http://schemas.openxmlformats.org/officeDocument/2006/relationships/image" Target="../media/image3.wmf"/><Relationship Id="rId99" Type="http://schemas.openxmlformats.org/officeDocument/2006/relationships/image" Target="../media/image61.png"/><Relationship Id="rId101" Type="http://schemas.openxmlformats.org/officeDocument/2006/relationships/image" Target="../media/image63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22" Type="http://schemas.openxmlformats.org/officeDocument/2006/relationships/image" Target="../media/image14.png"/><Relationship Id="rId43" Type="http://schemas.openxmlformats.org/officeDocument/2006/relationships/image" Target="../media/image20.png"/><Relationship Id="rId48" Type="http://schemas.openxmlformats.org/officeDocument/2006/relationships/image" Target="../media/image23.emf"/><Relationship Id="rId56" Type="http://schemas.openxmlformats.org/officeDocument/2006/relationships/image" Target="../media/image31.emf"/><Relationship Id="rId64" Type="http://schemas.openxmlformats.org/officeDocument/2006/relationships/image" Target="../media/image39.emf"/><Relationship Id="rId69" Type="http://schemas.openxmlformats.org/officeDocument/2006/relationships/image" Target="../media/image51.png"/><Relationship Id="rId77" Type="http://schemas.openxmlformats.org/officeDocument/2006/relationships/image" Target="../media/image48.tiff"/><Relationship Id="rId100" Type="http://schemas.openxmlformats.org/officeDocument/2006/relationships/image" Target="../media/image62.png"/><Relationship Id="rId8" Type="http://schemas.openxmlformats.org/officeDocument/2006/relationships/image" Target="../media/image8.png"/><Relationship Id="rId51" Type="http://schemas.openxmlformats.org/officeDocument/2006/relationships/image" Target="../media/image26.emf"/><Relationship Id="rId72" Type="http://schemas.openxmlformats.org/officeDocument/2006/relationships/image" Target="../media/image50.png"/><Relationship Id="rId85" Type="http://schemas.openxmlformats.org/officeDocument/2006/relationships/image" Target="../media/image57.png"/><Relationship Id="rId93" Type="http://schemas.openxmlformats.org/officeDocument/2006/relationships/oleObject" Target="../embeddings/oleObject2.bin"/><Relationship Id="rId98" Type="http://schemas.openxmlformats.org/officeDocument/2006/relationships/image" Target="../media/image4.wmf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12.png"/><Relationship Id="rId25" Type="http://schemas.openxmlformats.org/officeDocument/2006/relationships/image" Target="../media/image17.png"/><Relationship Id="rId46" Type="http://schemas.openxmlformats.org/officeDocument/2006/relationships/image" Target="../media/image27.png"/><Relationship Id="rId59" Type="http://schemas.openxmlformats.org/officeDocument/2006/relationships/image" Target="../media/image34.emf"/><Relationship Id="rId67" Type="http://schemas.openxmlformats.org/officeDocument/2006/relationships/image" Target="../media/image41.png"/><Relationship Id="rId103" Type="http://schemas.openxmlformats.org/officeDocument/2006/relationships/image" Target="../media/image65.PNG"/><Relationship Id="rId54" Type="http://schemas.openxmlformats.org/officeDocument/2006/relationships/image" Target="../media/image29.emf"/><Relationship Id="rId62" Type="http://schemas.openxmlformats.org/officeDocument/2006/relationships/image" Target="../media/image37.emf"/><Relationship Id="rId70" Type="http://schemas.openxmlformats.org/officeDocument/2006/relationships/image" Target="../media/image43.PNG"/><Relationship Id="rId75" Type="http://schemas.openxmlformats.org/officeDocument/2006/relationships/image" Target="../media/image54.png"/><Relationship Id="rId83" Type="http://schemas.openxmlformats.org/officeDocument/2006/relationships/image" Target="../media/image55.png"/><Relationship Id="rId88" Type="http://schemas.openxmlformats.org/officeDocument/2006/relationships/image" Target="../media/image60.png"/><Relationship Id="rId91" Type="http://schemas.openxmlformats.org/officeDocument/2006/relationships/oleObject" Target="../embeddings/oleObject2.bin"/><Relationship Id="rId96" Type="http://schemas.openxmlformats.org/officeDocument/2006/relationships/image" Target="../media/image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67.PNG"/><Relationship Id="rId23" Type="http://schemas.openxmlformats.org/officeDocument/2006/relationships/image" Target="../media/image15.png"/><Relationship Id="rId49" Type="http://schemas.openxmlformats.org/officeDocument/2006/relationships/image" Target="../media/image24.emf"/><Relationship Id="rId57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872" y="19104938"/>
            <a:ext cx="6256275" cy="2412056"/>
          </a:xfrm>
          <a:prstGeom prst="rect">
            <a:avLst/>
          </a:prstGeom>
        </p:spPr>
      </p:pic>
      <p:sp>
        <p:nvSpPr>
          <p:cNvPr id="239" name="Rounded Rectangle 238"/>
          <p:cNvSpPr/>
          <p:nvPr/>
        </p:nvSpPr>
        <p:spPr>
          <a:xfrm>
            <a:off x="13369793" y="28593035"/>
            <a:ext cx="8046823" cy="1932031"/>
          </a:xfrm>
          <a:prstGeom prst="roundRect">
            <a:avLst/>
          </a:prstGeom>
          <a:solidFill>
            <a:srgbClr val="99D2B9"/>
          </a:solidFill>
          <a:ln>
            <a:solidFill>
              <a:srgbClr val="99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Rounded Rectangle 206"/>
          <p:cNvSpPr/>
          <p:nvPr/>
        </p:nvSpPr>
        <p:spPr>
          <a:xfrm>
            <a:off x="28611872" y="22946779"/>
            <a:ext cx="6992325" cy="1158059"/>
          </a:xfrm>
          <a:prstGeom prst="roundRect">
            <a:avLst/>
          </a:prstGeom>
          <a:solidFill>
            <a:srgbClr val="99D2B9"/>
          </a:solidFill>
          <a:ln>
            <a:solidFill>
              <a:srgbClr val="99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439" y="6938711"/>
            <a:ext cx="9184923" cy="7181627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574008" y="2868215"/>
            <a:ext cx="11651912" cy="4920690"/>
            <a:chOff x="387901" y="2856467"/>
            <a:chExt cx="11651912" cy="19570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87901" y="3164312"/>
                  <a:ext cx="11651912" cy="1649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Quantum simulation aims to study quantum many-body phenomena in regimes inaccessible to classical computations. Of particular interest are simulations of the transverse-field Ising spin model, which could illuminate complex phenomena in quantum magnetism. 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~30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is computationally intractable. In our apparatus we 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2&lt;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spins. The spins are </a:t>
                  </a:r>
                  <a:r>
                    <a:rPr lang="en-US" sz="2400" baseline="30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Be</a:t>
                  </a:r>
                  <a:r>
                    <a:rPr lang="en-US" sz="2400" baseline="30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+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ions confined to a two-dimensional triangular lattice in a Penning trap. </a:t>
                  </a:r>
                  <a:endParaRPr lang="en-US" sz="2400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 smtClean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However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, for a simulator of quantum magnetism to be trusted, quantum correlations generated by the Ising interaction must be observed and understood. For large, trapped-ion simulators, this benchmarking requires a detailed accounting of many-body physics in an open quantum system.</a:t>
                  </a:r>
                </a:p>
              </p:txBody>
            </p:sp>
          </mc:Choice>
          <mc:Fallback xmlns=""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01" y="3164312"/>
                  <a:ext cx="11651912" cy="1649166"/>
                </a:xfrm>
                <a:prstGeom prst="rect">
                  <a:avLst/>
                </a:prstGeom>
                <a:blipFill>
                  <a:blip r:embed="rId6"/>
                  <a:stretch>
                    <a:fillRect l="-785" t="-1028" r="-785" b="-1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56467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18550" y="15766695"/>
            <a:ext cx="11548376" cy="6355986"/>
            <a:chOff x="468373" y="15857845"/>
            <a:chExt cx="11548376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schemeClr val="accent2">
                          <a:lumMod val="75000"/>
                        </a:schemeClr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/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 </a:t>
                  </a:r>
                  <a:r>
                    <a:rPr lang="en-US" sz="1800" dirty="0">
                      <a:solidFill>
                        <a:schemeClr val="accent6"/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 xmlns=""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8"/>
                  <a:stretch>
                    <a:fillRect l="-860" t="-1336" r="-765" b="-26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468373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135288" y="18990814"/>
              <a:ext cx="1752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Coherence </a:t>
              </a:r>
              <a:r>
                <a:rPr lang="en-US" sz="1800" dirty="0" smtClean="0"/>
                <a:t>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05958" y="7836623"/>
            <a:ext cx="11583115" cy="7441661"/>
            <a:chOff x="389559" y="8742604"/>
            <a:chExt cx="11583115" cy="7441661"/>
          </a:xfrm>
        </p:grpSpPr>
        <p:sp>
          <p:nvSpPr>
            <p:cNvPr id="413" name="TextBox 412"/>
            <p:cNvSpPr txBox="1"/>
            <p:nvPr/>
          </p:nvSpPr>
          <p:spPr>
            <a:xfrm>
              <a:off x="389559" y="8742604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7699837" y="91880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 smtClean="0"/>
                    <a:t>180 </a:t>
                  </a:r>
                  <a:r>
                    <a:rPr lang="en-US" sz="2000" dirty="0"/>
                    <a:t>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9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7473048" y="9663122"/>
              <a:ext cx="3173316" cy="1254211"/>
              <a:chOff x="7626234" y="96634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0"/>
              <a:srcRect l="17650" t="42149" r="8664" b="39548"/>
              <a:stretch/>
            </p:blipFill>
            <p:spPr>
              <a:xfrm>
                <a:off x="7626234" y="96634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8669971" y="105790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5" y="11073548"/>
              <a:ext cx="2476736" cy="2908427"/>
              <a:chOff x="6229459" y="11420962"/>
              <a:chExt cx="2795472" cy="328271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1"/>
              <a:srcRect l="32735" t="26812" r="14683" b="19475"/>
              <a:stretch/>
            </p:blipFill>
            <p:spPr>
              <a:xfrm>
                <a:off x="6229459" y="11420962"/>
                <a:ext cx="2795472" cy="277230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432155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grpSp>
          <p:nvGrpSpPr>
            <p:cNvPr id="452" name="Group 451"/>
            <p:cNvGrpSpPr/>
            <p:nvPr/>
          </p:nvGrpSpPr>
          <p:grpSpPr>
            <a:xfrm>
              <a:off x="9115363" y="11195101"/>
              <a:ext cx="2857311" cy="2966522"/>
              <a:chOff x="8755244" y="11279935"/>
              <a:chExt cx="3085523" cy="3203456"/>
            </a:xfrm>
          </p:grpSpPr>
          <p:sp>
            <p:nvSpPr>
              <p:cNvPr id="470" name="TextBox 469"/>
              <p:cNvSpPr txBox="1"/>
              <p:nvPr/>
            </p:nvSpPr>
            <p:spPr>
              <a:xfrm>
                <a:off x="8755244" y="13851910"/>
                <a:ext cx="3085523" cy="631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Rotating frame from timed single photon counts</a:t>
                </a: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12"/>
              <a:srcRect l="12456" t="22122" r="10647" b="14076"/>
              <a:stretch/>
            </p:blipFill>
            <p:spPr>
              <a:xfrm>
                <a:off x="9000167" y="11279935"/>
                <a:ext cx="2494762" cy="2494762"/>
              </a:xfrm>
              <a:prstGeom prst="rect">
                <a:avLst/>
              </a:prstGeom>
              <a:ln w="12700" cap="sq">
                <a:solidFill>
                  <a:schemeClr val="tx2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grpSp>
          <p:nvGrpSpPr>
            <p:cNvPr id="221" name="Group 220"/>
            <p:cNvGrpSpPr/>
            <p:nvPr/>
          </p:nvGrpSpPr>
          <p:grpSpPr>
            <a:xfrm>
              <a:off x="6406091" y="13071610"/>
              <a:ext cx="645845" cy="352028"/>
              <a:chOff x="20919917" y="24822365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5314232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547" r="-1887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4" name="Group 223"/>
            <p:cNvGrpSpPr/>
            <p:nvPr/>
          </p:nvGrpSpPr>
          <p:grpSpPr>
            <a:xfrm>
              <a:off x="9406326" y="13062398"/>
              <a:ext cx="726831" cy="352028"/>
              <a:chOff x="20919917" y="23917370"/>
              <a:chExt cx="1015554" cy="491867"/>
            </a:xfrm>
          </p:grpSpPr>
          <p:cxnSp>
            <p:nvCxnSpPr>
              <p:cNvPr id="225" name="Straight Connector 224"/>
              <p:cNvCxnSpPr/>
              <p:nvPr/>
            </p:nvCxnSpPr>
            <p:spPr>
              <a:xfrm flipV="1">
                <a:off x="21103287" y="24404172"/>
                <a:ext cx="594465" cy="5065"/>
              </a:xfrm>
              <a:prstGeom prst="line">
                <a:avLst/>
              </a:prstGeom>
              <a:ln w="88900" cmpd="sng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50 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6000" dirty="0"/>
                  </a:p>
                </p:txBody>
              </p:sp>
            </mc:Choice>
            <mc:Fallback xmlns="">
              <p:sp>
                <p:nvSpPr>
                  <p:cNvPr id="226" name="TextBox 2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6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TextBox 5"/>
          <p:cNvSpPr txBox="1"/>
          <p:nvPr/>
        </p:nvSpPr>
        <p:spPr>
          <a:xfrm>
            <a:off x="26080202" y="2916048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squeezing and entanglement</a:t>
            </a:r>
            <a:endParaRPr lang="en-US" sz="4800" b="1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685911" y="18163601"/>
            <a:ext cx="10612472" cy="38513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172024" y="25635252"/>
            <a:ext cx="9762234" cy="43471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8962040" y="2916048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27994" y="27053571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8" y="8886357"/>
            <a:ext cx="4914286" cy="627619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6854" y="5433531"/>
            <a:ext cx="9861899" cy="218084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407962" y="241834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664952" y="23495688"/>
            <a:ext cx="82571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Controlling few-ion 2D crystals with rotating potentials</a:t>
            </a:r>
            <a:endParaRPr lang="en-US" sz="4800" b="1" dirty="0"/>
          </a:p>
        </p:txBody>
      </p:sp>
      <p:sp>
        <p:nvSpPr>
          <p:cNvPr id="253" name="TextBox 252"/>
          <p:cNvSpPr txBox="1"/>
          <p:nvPr/>
        </p:nvSpPr>
        <p:spPr>
          <a:xfrm>
            <a:off x="13445162" y="2897712"/>
            <a:ext cx="715362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Perpendicular </a:t>
            </a:r>
            <a:r>
              <a:rPr lang="en-US" sz="4800" b="1" dirty="0"/>
              <a:t>laser </a:t>
            </a:r>
            <a:r>
              <a:rPr lang="en-US" sz="4800" b="1" dirty="0" smtClean="0"/>
              <a:t>cooling</a:t>
            </a:r>
          </a:p>
          <a:p>
            <a:r>
              <a:rPr lang="en-US" sz="4800" b="1" dirty="0" smtClean="0"/>
              <a:t>with 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/>
              <p:cNvSpPr txBox="1"/>
              <p:nvPr/>
            </p:nvSpPr>
            <p:spPr>
              <a:xfrm>
                <a:off x="13693233" y="5180852"/>
                <a:ext cx="61804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Accounting for energy exchange with a rotating wall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endParaRPr lang="en-US" sz="2000" b="1" dirty="0" smtClean="0"/>
              </a:p>
              <a:p>
                <a:pPr algn="ctr"/>
                <a:r>
                  <a:rPr lang="en-US" sz="2000" dirty="0" smtClean="0"/>
                  <a:t> Low in-plane temperatures more readily achievable with </a:t>
                </a:r>
              </a:p>
              <a:p>
                <a:pPr algn="ctr"/>
                <a:r>
                  <a:rPr lang="en-US" sz="2000" dirty="0" smtClean="0"/>
                  <a:t>a rotating wall than without</a:t>
                </a:r>
                <a:endParaRPr lang="en-US" sz="2000" dirty="0"/>
              </a:p>
            </p:txBody>
          </p:sp>
        </mc:Choice>
        <mc:Fallback xmlns="">
          <p:sp>
            <p:nvSpPr>
              <p:cNvPr id="254" name="TextBox 2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3233" y="5180852"/>
                <a:ext cx="6180474" cy="1015663"/>
              </a:xfrm>
              <a:prstGeom prst="rect">
                <a:avLst/>
              </a:prstGeom>
              <a:blipFill>
                <a:blip r:embed="rId42"/>
                <a:stretch>
                  <a:fillRect t="-3614" r="-592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5" name="Picture 254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4676" y="3669717"/>
            <a:ext cx="4511988" cy="3768254"/>
          </a:xfrm>
          <a:prstGeom prst="rect">
            <a:avLst/>
          </a:prstGeom>
        </p:spPr>
      </p:pic>
      <p:sp>
        <p:nvSpPr>
          <p:cNvPr id="256" name="TextBox 255"/>
          <p:cNvSpPr txBox="1"/>
          <p:nvPr/>
        </p:nvSpPr>
        <p:spPr>
          <a:xfrm>
            <a:off x="13905859" y="6401975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perp beam in applying a torque</a:t>
            </a:r>
            <a:endParaRPr lang="en-US" sz="2000" dirty="0"/>
          </a:p>
        </p:txBody>
      </p:sp>
      <p:sp>
        <p:nvSpPr>
          <p:cNvPr id="257" name="TextBox 256"/>
          <p:cNvSpPr txBox="1"/>
          <p:nvPr/>
        </p:nvSpPr>
        <p:spPr>
          <a:xfrm>
            <a:off x="22931233" y="7522923"/>
            <a:ext cx="2038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geometry for </a:t>
            </a:r>
          </a:p>
          <a:p>
            <a:pPr algn="ctr"/>
            <a:r>
              <a:rPr lang="en-US" sz="2000" dirty="0" smtClean="0"/>
              <a:t>perp laser cooling</a:t>
            </a:r>
            <a:endParaRPr lang="en-US" sz="2000" dirty="0"/>
          </a:p>
        </p:txBody>
      </p:sp>
      <p:pic>
        <p:nvPicPr>
          <p:cNvPr id="258" name="Picture 257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99" y="9522754"/>
            <a:ext cx="5128828" cy="4653142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065" y="7574411"/>
            <a:ext cx="5116767" cy="4425779"/>
          </a:xfrm>
          <a:prstGeom prst="rect">
            <a:avLst/>
          </a:prstGeom>
        </p:spPr>
      </p:pic>
      <p:sp>
        <p:nvSpPr>
          <p:cNvPr id="260" name="TextBox 259"/>
          <p:cNvSpPr txBox="1"/>
          <p:nvPr/>
        </p:nvSpPr>
        <p:spPr>
          <a:xfrm>
            <a:off x="14208629" y="12445161"/>
            <a:ext cx="5108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Contours of equilibrium temperature (mK) with</a:t>
            </a:r>
          </a:p>
          <a:p>
            <a:r>
              <a:rPr lang="en-US" sz="2000" dirty="0" smtClean="0"/>
              <a:t> a color plot of the perp laser torque (Joules)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/>
              <p:cNvSpPr txBox="1"/>
              <p:nvPr/>
            </p:nvSpPr>
            <p:spPr>
              <a:xfrm>
                <a:off x="18835240" y="7922928"/>
                <a:ext cx="1782796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=45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1" name="TextBox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240" y="7922928"/>
                <a:ext cx="1782796" cy="985078"/>
              </a:xfrm>
              <a:prstGeom prst="rect">
                <a:avLst/>
              </a:prstGeom>
              <a:blipFill>
                <a:blip r:embed="rId46"/>
                <a:stretch>
                  <a:fillRect r="-4452" b="-1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/>
              <p:cNvSpPr txBox="1"/>
              <p:nvPr/>
            </p:nvSpPr>
            <p:spPr>
              <a:xfrm>
                <a:off x="18255652" y="13394785"/>
                <a:ext cx="1934247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=200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5652" y="13394785"/>
                <a:ext cx="1934247" cy="985078"/>
              </a:xfrm>
              <a:prstGeom prst="rect">
                <a:avLst/>
              </a:prstGeom>
              <a:blipFill>
                <a:blip r:embed="rId47"/>
                <a:stretch>
                  <a:fillRect r="-3785" b="-1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6087806" y="7606669"/>
            <a:ext cx="117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823963" y="10055987"/>
            <a:ext cx="9614476" cy="6369168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48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51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52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53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5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55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5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5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6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61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6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63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6886644" y="21901619"/>
            <a:ext cx="54412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N </a:t>
            </a:r>
            <a:r>
              <a:rPr lang="en-US" sz="2000" dirty="0"/>
              <a:t>= 86 ± </a:t>
            </a:r>
            <a:r>
              <a:rPr lang="en-US" sz="2000" dirty="0" smtClean="0"/>
              <a:t>2. </a:t>
            </a:r>
            <a:r>
              <a:rPr lang="en-US" sz="2000" dirty="0"/>
              <a:t>D</a:t>
            </a:r>
            <a:r>
              <a:rPr lang="en-US" sz="2000" dirty="0" smtClean="0"/>
              <a:t>ashed lines are predictions assuming </a:t>
            </a:r>
            <a:r>
              <a:rPr lang="en-US" sz="2000" dirty="0"/>
              <a:t>homogenous Ising </a:t>
            </a:r>
            <a:r>
              <a:rPr lang="en-US" sz="2000" dirty="0" smtClean="0"/>
              <a:t>interactions. Solid lines include decoherence </a:t>
            </a:r>
            <a:r>
              <a:rPr lang="en-US" sz="2000" dirty="0"/>
              <a:t>from spontaneous emission</a:t>
            </a:r>
            <a:r>
              <a:rPr lang="en-US" sz="2000" dirty="0" smtClean="0"/>
              <a:t>.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6163871" y="3605019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478717" y="29979983"/>
            <a:ext cx="1136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Full counting statistics of a non-Gaussian spin state and theoretical Fisher information. Histograms showing </a:t>
            </a:r>
          </a:p>
          <a:p>
            <a:pPr algn="ctr"/>
            <a:r>
              <a:rPr lang="en-US" sz="2000" dirty="0" smtClean="0"/>
              <a:t>the (A) squeezed and (B) anti-squeezed quadratures of the collective spin of N = 127</a:t>
            </a:r>
            <a:r>
              <a:rPr lang="en-US" sz="2000" dirty="0"/>
              <a:t> ± </a:t>
            </a:r>
            <a:r>
              <a:rPr lang="en-US" sz="2000" dirty="0" smtClean="0"/>
              <a:t>4 ions.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/>
              <p:cNvSpPr txBox="1"/>
              <p:nvPr/>
            </p:nvSpPr>
            <p:spPr>
              <a:xfrm>
                <a:off x="9728372" y="26418463"/>
                <a:ext cx="2193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372" y="26418463"/>
                <a:ext cx="2193957" cy="830997"/>
              </a:xfrm>
              <a:prstGeom prst="rect">
                <a:avLst/>
              </a:prstGeom>
              <a:blipFill>
                <a:blip r:embed="rId65"/>
                <a:stretch>
                  <a:fillRect l="-833" t="-2206" r="-250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634661" y="25324423"/>
            <a:ext cx="8412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3062146" y="29825751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</a:p>
          <a:p>
            <a:r>
              <a:rPr lang="en-US" sz="1800" dirty="0" smtClean="0"/>
              <a:t>Composed of data from 1-2 seconds of integration.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069815" y="27634063"/>
            <a:ext cx="7560529" cy="2143704"/>
            <a:chOff x="2066726" y="27481506"/>
            <a:chExt cx="7560529" cy="2143704"/>
          </a:xfrm>
        </p:grpSpPr>
        <p:pic>
          <p:nvPicPr>
            <p:cNvPr id="246" name="Picture 245"/>
            <p:cNvPicPr>
              <a:picLocks noChangeAspect="1"/>
            </p:cNvPicPr>
            <p:nvPr/>
          </p:nvPicPr>
          <p:blipFill rotWithShape="1">
            <a:blip r:embed="rId66"/>
            <a:srcRect l="19095" t="27748" r="17580" b="20485"/>
            <a:stretch/>
          </p:blipFill>
          <p:spPr>
            <a:xfrm>
              <a:off x="5296711" y="27646195"/>
              <a:ext cx="1778832" cy="154642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9" name="Picture 1400" descr="Machine generated alternative text:&#10;mLastFiIeReadi 82 &#10;Fwall - -sg kHz &#10;mAIphaForXytDis g &#10;mNumLtToPIot &#10;(mxo,myo)— (-20.5, -33) "/>
            <p:cNvPicPr>
              <a:picLocks noChangeAspect="1" noChangeArrowheads="1"/>
            </p:cNvPicPr>
            <p:nvPr/>
          </p:nvPicPr>
          <p:blipFill rotWithShape="1"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5" t="35817" r="22047" b="25033"/>
            <a:stretch/>
          </p:blipFill>
          <p:spPr bwMode="auto">
            <a:xfrm>
              <a:off x="2066726" y="27932805"/>
              <a:ext cx="1143535" cy="97320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0" name="Picture 249"/>
            <p:cNvPicPr>
              <a:picLocks noChangeAspect="1"/>
            </p:cNvPicPr>
            <p:nvPr/>
          </p:nvPicPr>
          <p:blipFill rotWithShape="1">
            <a:blip r:embed="rId68"/>
            <a:srcRect l="22002" t="30471" r="16360" b="18437"/>
            <a:stretch/>
          </p:blipFill>
          <p:spPr>
            <a:xfrm>
              <a:off x="3518354" y="27782017"/>
              <a:ext cx="1470263" cy="1274780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51" name="Picture 250"/>
            <p:cNvPicPr>
              <a:picLocks noChangeAspect="1"/>
            </p:cNvPicPr>
            <p:nvPr/>
          </p:nvPicPr>
          <p:blipFill rotWithShape="1">
            <a:blip r:embed="rId12"/>
            <a:srcRect l="12456" t="22122" r="10647" b="14076"/>
            <a:stretch/>
          </p:blipFill>
          <p:spPr>
            <a:xfrm>
              <a:off x="7474706" y="27481506"/>
              <a:ext cx="2152549" cy="1875801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" name="TextBox 404"/>
                <p:cNvSpPr txBox="1"/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1400" dirty="0" smtClean="0"/>
                    <a:t> </a:t>
                  </a:r>
                </a:p>
                <a:p>
                  <a:pPr algn="ctr"/>
                  <a:endParaRPr lang="en-US" sz="1400" dirty="0" smtClean="0"/>
                </a:p>
              </p:txBody>
            </p:sp>
          </mc:Choice>
          <mc:Fallback xmlns="">
            <p:sp>
              <p:nvSpPr>
                <p:cNvPr id="405" name="TextBox 4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6" name="Straight Connector 405"/>
            <p:cNvCxnSpPr/>
            <p:nvPr/>
          </p:nvCxnSpPr>
          <p:spPr>
            <a:xfrm>
              <a:off x="2298005" y="29468714"/>
              <a:ext cx="614416" cy="0"/>
            </a:xfrm>
            <a:prstGeom prst="line">
              <a:avLst/>
            </a:prstGeom>
            <a:ln w="889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39787865" y="14347266"/>
            <a:ext cx="4060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Idealized fidelity signal for </a:t>
            </a:r>
            <a:r>
              <a:rPr lang="en-US" sz="2000" dirty="0"/>
              <a:t>different evolution times </a:t>
            </a:r>
            <a:r>
              <a:rPr lang="en-US" sz="2000" dirty="0" smtClean="0"/>
              <a:t>τ.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26118303" y="4123478"/>
            <a:ext cx="11655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Benchmarking of quantum correlations and many-body physics in an open quantum system. </a:t>
            </a:r>
          </a:p>
          <a:p>
            <a:pPr algn="just"/>
            <a:r>
              <a:rPr lang="en-US" sz="2400" dirty="0" smtClean="0"/>
              <a:t>Experimental measurement of Ising spin dynamics demonstrating entanglement by observing spin squeezing. Examine interplay between correlations and decoherence.</a:t>
            </a:r>
            <a:endParaRPr lang="en-US" sz="2400" dirty="0"/>
          </a:p>
        </p:txBody>
      </p:sp>
      <p:sp>
        <p:nvSpPr>
          <p:cNvPr id="409" name="TextBox 408"/>
          <p:cNvSpPr txBox="1"/>
          <p:nvPr/>
        </p:nvSpPr>
        <p:spPr>
          <a:xfrm>
            <a:off x="39003287" y="3729804"/>
            <a:ext cx="11518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Probe </a:t>
            </a:r>
            <a:r>
              <a:rPr lang="en-US" sz="2400" dirty="0"/>
              <a:t>coherence and entanglement of quantum states </a:t>
            </a:r>
            <a:r>
              <a:rPr lang="en-US" sz="2400" dirty="0" smtClean="0"/>
              <a:t>with</a:t>
            </a:r>
            <a:r>
              <a:rPr lang="en-US" sz="2400" dirty="0"/>
              <a:t> </a:t>
            </a:r>
            <a:r>
              <a:rPr lang="en-US" sz="2400" dirty="0" smtClean="0"/>
              <a:t>many-body echoes as in multiple </a:t>
            </a:r>
            <a:r>
              <a:rPr lang="en-US" sz="2400" dirty="0"/>
              <a:t>quantum </a:t>
            </a:r>
            <a:r>
              <a:rPr lang="en-US" sz="2400" dirty="0" smtClean="0"/>
              <a:t>NMR. Useful </a:t>
            </a:r>
            <a:r>
              <a:rPr lang="en-US" sz="2400" dirty="0"/>
              <a:t>for benchmarking quantum simulators and studying dynamics of higher order </a:t>
            </a:r>
            <a:r>
              <a:rPr lang="en-US" sz="2400" dirty="0" smtClean="0"/>
              <a:t>correlations  MQC can provide a lower bound on quantum Fisher information, and therefor a multi-particle entanglement witness.</a:t>
            </a:r>
            <a:endParaRPr lang="en-US" sz="24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8" y="19190186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04293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4559" y="22794209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273616" y="27960768"/>
            <a:ext cx="8192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Sensitive force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to the axial drumhead modes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227218" y="17243198"/>
            <a:ext cx="961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and benchmark modification </a:t>
            </a:r>
            <a:r>
              <a:rPr lang="en-US" sz="2800" dirty="0"/>
              <a:t>of </a:t>
            </a:r>
            <a:r>
              <a:rPr lang="en-US" sz="2800" dirty="0" smtClean="0">
                <a:solidFill>
                  <a:srgbClr val="FF0000"/>
                </a:solidFill>
              </a:rPr>
              <a:t>collective </a:t>
            </a:r>
            <a:r>
              <a:rPr lang="en-US" sz="2800" dirty="0">
                <a:solidFill>
                  <a:srgbClr val="FF0000"/>
                </a:solidFill>
              </a:rPr>
              <a:t>spin </a:t>
            </a:r>
            <a:r>
              <a:rPr lang="en-US" sz="2800" dirty="0" smtClean="0">
                <a:solidFill>
                  <a:srgbClr val="FF0000"/>
                </a:solidFill>
              </a:rPr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26660584" y="8207305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depolarization </a:t>
            </a:r>
            <a:r>
              <a:rPr lang="en-US" sz="2800" dirty="0">
                <a:solidFill>
                  <a:srgbClr val="FF0000"/>
                </a:solidFill>
              </a:rPr>
              <a:t>of the collective </a:t>
            </a:r>
            <a:r>
              <a:rPr lang="en-US" sz="2800" dirty="0" smtClean="0">
                <a:solidFill>
                  <a:srgbClr val="FF0000"/>
                </a:solidFill>
              </a:rPr>
              <a:t>spin</a:t>
            </a:r>
            <a:r>
              <a:rPr lang="en-US" sz="2800" dirty="0" smtClean="0"/>
              <a:t>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722119" y="24198791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non-Gaussian</a:t>
            </a:r>
            <a:r>
              <a:rPr lang="en-US" sz="2800" dirty="0" smtClean="0"/>
              <a:t>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8689170" y="23021931"/>
                <a:ext cx="3112069" cy="988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[(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acc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9170" y="23021931"/>
                <a:ext cx="3112069" cy="9887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2129341" y="23337324"/>
                <a:ext cx="3238644" cy="374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entangled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when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9341" y="23337324"/>
                <a:ext cx="3238644" cy="374526"/>
              </a:xfrm>
              <a:prstGeom prst="rect">
                <a:avLst/>
              </a:prstGeom>
              <a:blipFill>
                <a:blip r:embed="rId72"/>
                <a:stretch>
                  <a:fillRect l="-3202" r="-1883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39027995" y="16920113"/>
            <a:ext cx="11416795" cy="9585539"/>
            <a:chOff x="39332499" y="16072032"/>
            <a:chExt cx="11416795" cy="9585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47856073" y="17805352"/>
                  <a:ext cx="2479758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 smtClean="0"/>
                    <a:t>Dependence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 smtClean="0"/>
                    <a:t> on rotation </a:t>
                  </a:r>
                  <a:r>
                    <a:rPr lang="en-US" sz="2000" dirty="0"/>
                    <a:t>angle φ. </a:t>
                  </a: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6073" y="17805352"/>
                  <a:ext cx="2479758" cy="707886"/>
                </a:xfrm>
                <a:prstGeom prst="rect">
                  <a:avLst/>
                </a:prstGeom>
                <a:blipFill>
                  <a:blip r:embed="rId73"/>
                  <a:stretch>
                    <a:fillRect t="-5172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2499" y="16072032"/>
              <a:ext cx="8051452" cy="95855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7482134" y="23138769"/>
                  <a:ext cx="326716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2000" dirty="0" smtClean="0">
                      <a:solidFill>
                        <a:prstClr val="black"/>
                      </a:solidFill>
                    </a:rPr>
                    <a:t>Fourier amplitudes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a14:m>
                  <a:r>
                    <a:rPr lang="en-US" sz="2000" dirty="0" smtClean="0"/>
                    <a:t>φ)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 as </a:t>
                  </a:r>
                  <a:r>
                    <a:rPr lang="en-US" sz="2000" dirty="0">
                      <a:solidFill>
                        <a:prstClr val="black"/>
                      </a:solidFill>
                    </a:rPr>
                    <a:t>a function of time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.</a:t>
                  </a:r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2134" y="23138769"/>
                  <a:ext cx="3267160" cy="707886"/>
                </a:xfrm>
                <a:prstGeom prst="rect">
                  <a:avLst/>
                </a:prstGeom>
                <a:blipFill>
                  <a:blip r:embed="rId75"/>
                  <a:stretch>
                    <a:fillRect l="-1306" t="-5172" r="-3358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4994" y="29662731"/>
            <a:ext cx="1921227" cy="61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TextBox 22"/>
          <p:cNvSpPr txBox="1"/>
          <p:nvPr/>
        </p:nvSpPr>
        <p:spPr>
          <a:xfrm>
            <a:off x="39051159" y="29559051"/>
            <a:ext cx="5376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/>
              <a:t>Acknowledgements: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1318" y="28456549"/>
            <a:ext cx="2109216" cy="212140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455541" y="21939719"/>
            <a:ext cx="4620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M</a:t>
            </a:r>
            <a:r>
              <a:rPr lang="en-US" sz="2000" dirty="0" smtClean="0">
                <a:solidFill>
                  <a:prstClr val="black"/>
                </a:solidFill>
              </a:rPr>
              <a:t>inimum </a:t>
            </a:r>
            <a:r>
              <a:rPr lang="en-US" sz="2000" dirty="0">
                <a:solidFill>
                  <a:prstClr val="black"/>
                </a:solidFill>
              </a:rPr>
              <a:t>(green points) and maximum (black points) spin </a:t>
            </a:r>
            <a:r>
              <a:rPr lang="en-US" sz="2000" dirty="0" smtClean="0">
                <a:solidFill>
                  <a:prstClr val="black"/>
                </a:solidFill>
              </a:rPr>
              <a:t>variance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6178977" y="16268933"/>
            <a:ext cx="11594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</a:rPr>
              <a:t>Plot</a:t>
            </a:r>
            <a:r>
              <a:rPr lang="en-US" sz="2000" dirty="0" smtClean="0">
                <a:solidFill>
                  <a:prstClr val="black"/>
                </a:solidFill>
              </a:rPr>
              <a:t>: Contrast decay for N </a:t>
            </a:r>
            <a:r>
              <a:rPr lang="en-US" sz="2000" dirty="0">
                <a:solidFill>
                  <a:prstClr val="black"/>
                </a:solidFill>
              </a:rPr>
              <a:t>= 21, 58, and 144 ions </a:t>
            </a:r>
            <a:r>
              <a:rPr lang="en-US" sz="2000" dirty="0" smtClean="0">
                <a:solidFill>
                  <a:prstClr val="black"/>
                </a:solidFill>
              </a:rPr>
              <a:t>(black </a:t>
            </a:r>
            <a:r>
              <a:rPr lang="en-US" sz="2000" dirty="0">
                <a:solidFill>
                  <a:prstClr val="black"/>
                </a:solidFill>
              </a:rPr>
              <a:t>circles, red squares, and blue </a:t>
            </a:r>
            <a:r>
              <a:rPr lang="en-US" sz="2000" dirty="0" smtClean="0">
                <a:solidFill>
                  <a:prstClr val="black"/>
                </a:solidFill>
              </a:rPr>
              <a:t>diamonds). Black squares show contrast </a:t>
            </a:r>
            <a:r>
              <a:rPr lang="en-US" sz="2000" dirty="0">
                <a:solidFill>
                  <a:prstClr val="black"/>
                </a:solidFill>
              </a:rPr>
              <a:t>decay </a:t>
            </a:r>
            <a:r>
              <a:rPr lang="en-US" sz="2000" dirty="0" smtClean="0">
                <a:solidFill>
                  <a:prstClr val="black"/>
                </a:solidFill>
              </a:rPr>
              <a:t>from decoherence </a:t>
            </a:r>
            <a:r>
              <a:rPr lang="en-US" sz="2000" dirty="0">
                <a:solidFill>
                  <a:prstClr val="black"/>
                </a:solidFill>
              </a:rPr>
              <a:t>due to spontaneous emission </a:t>
            </a:r>
            <a:r>
              <a:rPr lang="en-US" sz="2000" dirty="0" smtClean="0">
                <a:solidFill>
                  <a:prstClr val="black"/>
                </a:solidFill>
              </a:rPr>
              <a:t>in </a:t>
            </a:r>
            <a:r>
              <a:rPr lang="en-US" sz="2000" dirty="0">
                <a:solidFill>
                  <a:prstClr val="black"/>
                </a:solidFill>
              </a:rPr>
              <a:t>the absence of spin-spin </a:t>
            </a:r>
            <a:r>
              <a:rPr lang="en-US" sz="2000" dirty="0" smtClean="0">
                <a:solidFill>
                  <a:prstClr val="black"/>
                </a:solidFill>
              </a:rPr>
              <a:t>coupling.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075439" y="5719461"/>
            <a:ext cx="11010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Overlap</a:t>
            </a:r>
            <a:r>
              <a:rPr lang="en-US" sz="2800" dirty="0" smtClean="0"/>
              <a:t> with initial state as a function of rotation angle yields </a:t>
            </a:r>
            <a:r>
              <a:rPr lang="en-US" sz="2800" b="1" dirty="0" smtClean="0"/>
              <a:t>oscillations </a:t>
            </a:r>
            <a:r>
              <a:rPr lang="en-US" sz="2800" dirty="0" smtClean="0"/>
              <a:t>from which the multiple quantum </a:t>
            </a:r>
            <a:r>
              <a:rPr lang="en-US" sz="2800" b="1" dirty="0" smtClean="0"/>
              <a:t>coherences </a:t>
            </a:r>
            <a:r>
              <a:rPr lang="en-US" sz="2800" dirty="0" smtClean="0"/>
              <a:t>are obtained.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694636" y="15666438"/>
                <a:ext cx="77703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Measurement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/>
                  <a:t> as a function of rotation angle serves as a </a:t>
                </a:r>
                <a:r>
                  <a:rPr lang="en-US" sz="2800" b="1" dirty="0" smtClean="0"/>
                  <a:t>benchmark </a:t>
                </a:r>
                <a:r>
                  <a:rPr lang="en-US" sz="2800" dirty="0" smtClean="0"/>
                  <a:t>of quantum simulator.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4636" y="15666438"/>
                <a:ext cx="7770360" cy="954107"/>
              </a:xfrm>
              <a:prstGeom prst="rect">
                <a:avLst/>
              </a:prstGeom>
              <a:blipFill>
                <a:blip r:embed="rId81"/>
                <a:stretch>
                  <a:fillRect l="-1020" t="-6410" r="-2041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6130640" y="11392483"/>
            <a:ext cx="19307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Coherent Ising interactions give rise to </a:t>
            </a:r>
            <a:r>
              <a:rPr lang="en-US" sz="2000" dirty="0" smtClean="0">
                <a:solidFill>
                  <a:prstClr val="black"/>
                </a:solidFill>
              </a:rPr>
              <a:t>(over) squeezed </a:t>
            </a:r>
            <a:r>
              <a:rPr lang="en-US" sz="2000" dirty="0">
                <a:solidFill>
                  <a:prstClr val="black"/>
                </a:solidFill>
              </a:rPr>
              <a:t>state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128111" y="14400713"/>
            <a:ext cx="18331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Decoherence </a:t>
            </a:r>
            <a:r>
              <a:rPr lang="en-US" sz="2000" dirty="0">
                <a:solidFill>
                  <a:prstClr val="black"/>
                </a:solidFill>
              </a:rPr>
              <a:t>leads to shortening of Bloch vector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7248224" y="9827455"/>
            <a:ext cx="10294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Depolarization of the collective spin from spin-spin interactions and decoherence</a:t>
            </a:r>
            <a:endParaRPr lang="en-US" sz="2400" dirty="0"/>
          </a:p>
        </p:txBody>
      </p:sp>
      <p:sp>
        <p:nvSpPr>
          <p:cNvPr id="39" name="Right Arrow 38"/>
          <p:cNvSpPr/>
          <p:nvPr/>
        </p:nvSpPr>
        <p:spPr>
          <a:xfrm>
            <a:off x="8868594" y="11234000"/>
            <a:ext cx="575749" cy="53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412186" y="7799020"/>
            <a:ext cx="20301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Experimental </a:t>
            </a:r>
            <a:r>
              <a:rPr lang="en-US" sz="2000" dirty="0" smtClean="0">
                <a:solidFill>
                  <a:prstClr val="black"/>
                </a:solidFill>
              </a:rPr>
              <a:t>sequence. </a:t>
            </a:r>
            <a:r>
              <a:rPr lang="en-US" sz="2000" dirty="0">
                <a:solidFill>
                  <a:prstClr val="black"/>
                </a:solidFill>
              </a:rPr>
              <a:t>Bloch spheres show evolution of state.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3818467" y="14181867"/>
            <a:ext cx="52169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Fourier transforms of the fidelity signals of (b). The Fourier amplitudes are identical with the multiple quantum </a:t>
            </a:r>
            <a:r>
              <a:rPr lang="en-US" sz="2000" dirty="0" smtClean="0">
                <a:solidFill>
                  <a:prstClr val="black"/>
                </a:solidFill>
              </a:rPr>
              <a:t>coherences.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3563099" y="23495520"/>
            <a:ext cx="7106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Spin-motion entanglement</a:t>
            </a:r>
          </a:p>
        </p:txBody>
      </p: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22223274" y="24815594"/>
            <a:ext cx="2668870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82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solidFill>
                  <a:srgbClr val="E9EAE5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blipFill>
                  <a:blip r:embed="rId83"/>
                  <a:stretch>
                    <a:fillRect l="-8649" r="-5946" b="-3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22019487" y="27942463"/>
            <a:ext cx="306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prstClr val="black"/>
                </a:solidFill>
              </a:rPr>
              <a:t>Residual spin-motional entanglement leads to shortening of the Bloch vector and is minimized at certain drive times for a given detuning</a:t>
            </a:r>
            <a:r>
              <a:rPr lang="en-US" sz="2200" dirty="0" smtClean="0">
                <a:solidFill>
                  <a:prstClr val="black"/>
                </a:solidFill>
                <a:sym typeface="Technic" panose="00000400000000000000" pitchFamily="2" charset="2"/>
              </a:rPr>
              <a:t>. </a:t>
            </a:r>
            <a:endParaRPr lang="en-US" sz="2200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13450862" y="24258228"/>
                <a:ext cx="4306755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862" y="24258228"/>
                <a:ext cx="4306755" cy="1080296"/>
              </a:xfrm>
              <a:prstGeom prst="rect">
                <a:avLst/>
              </a:prstGeom>
              <a:blipFill>
                <a:blip r:embed="rId8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13487885" y="25442695"/>
                <a:ext cx="3557832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𝑆𝑀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7885" y="25442695"/>
                <a:ext cx="3557832" cy="379206"/>
              </a:xfrm>
              <a:prstGeom prst="rect">
                <a:avLst/>
              </a:prstGeom>
              <a:blipFill>
                <a:blip r:embed="rId85"/>
                <a:stretch>
                  <a:fillRect l="-1715" t="-19355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/>
              <p:cNvSpPr txBox="1"/>
              <p:nvPr/>
            </p:nvSpPr>
            <p:spPr>
              <a:xfrm>
                <a:off x="13468835" y="29037904"/>
                <a:ext cx="4653518" cy="1117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835" y="29037904"/>
                <a:ext cx="4653518" cy="1117550"/>
              </a:xfrm>
              <a:prstGeom prst="rect">
                <a:avLst/>
              </a:prstGeom>
              <a:blipFill>
                <a:blip r:embed="rId8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/>
          <p:cNvGrpSpPr/>
          <p:nvPr/>
        </p:nvGrpSpPr>
        <p:grpSpPr>
          <a:xfrm>
            <a:off x="13308622" y="26026643"/>
            <a:ext cx="8450009" cy="2427984"/>
            <a:chOff x="13308622" y="26655293"/>
            <a:chExt cx="8450009" cy="2427984"/>
          </a:xfrm>
        </p:grpSpPr>
        <p:sp>
          <p:nvSpPr>
            <p:cNvPr id="227" name="Rounded Rectangle 226"/>
            <p:cNvSpPr/>
            <p:nvPr/>
          </p:nvSpPr>
          <p:spPr>
            <a:xfrm>
              <a:off x="13308622" y="26655293"/>
              <a:ext cx="8450009" cy="2427984"/>
            </a:xfrm>
            <a:prstGeom prst="roundRect">
              <a:avLst/>
            </a:prstGeom>
            <a:solidFill>
              <a:srgbClr val="99D2B9"/>
            </a:solidFill>
            <a:ln>
              <a:solidFill>
                <a:srgbClr val="99D2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3378316" y="26729659"/>
                  <a:ext cx="8137676" cy="13694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𝑆𝑀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)=</m:t>
                        </m:r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  <m:sup/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𝑗𝑚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</m:d>
                                                <m:sSubSup>
                                                  <m:sSubSup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†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𝑗𝑚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∗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nary>
                                        <m:sSubSup>
                                          <m:sSubSup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78316" y="26729659"/>
                  <a:ext cx="8137676" cy="1369477"/>
                </a:xfrm>
                <a:prstGeom prst="rect">
                  <a:avLst/>
                </a:prstGeom>
                <a:blipFill>
                  <a:blip r:embed="rId8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TextBox 76"/>
            <p:cNvSpPr txBox="1"/>
            <p:nvPr/>
          </p:nvSpPr>
          <p:spPr>
            <a:xfrm>
              <a:off x="13383681" y="28039039"/>
              <a:ext cx="35677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Spin motion entanglement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Decoherence </a:t>
              </a:r>
              <a:r>
                <a:rPr lang="en-US" sz="2000" dirty="0"/>
                <a:t>in Bloch vector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Metrological </a:t>
              </a:r>
              <a:r>
                <a:rPr lang="en-US" sz="2000" dirty="0"/>
                <a:t>tool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7940712" y="24729991"/>
            <a:ext cx="3978658" cy="1015663"/>
            <a:chOff x="21063812" y="29400610"/>
            <a:chExt cx="3978658" cy="1015663"/>
          </a:xfrm>
        </p:grpSpPr>
        <p:sp>
          <p:nvSpPr>
            <p:cNvPr id="220" name="Rounded Rectangle 219"/>
            <p:cNvSpPr/>
            <p:nvPr/>
          </p:nvSpPr>
          <p:spPr>
            <a:xfrm>
              <a:off x="21075650" y="29451606"/>
              <a:ext cx="3966820" cy="942130"/>
            </a:xfrm>
            <a:prstGeom prst="roundRect">
              <a:avLst/>
            </a:prstGeom>
            <a:solidFill>
              <a:srgbClr val="99D2B9"/>
            </a:solidFill>
            <a:ln>
              <a:solidFill>
                <a:srgbClr val="99D2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/>
                <p:cNvSpPr/>
                <p:nvPr/>
              </p:nvSpPr>
              <p:spPr>
                <a:xfrm>
                  <a:off x="23383489" y="29714483"/>
                  <a:ext cx="16022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3489" y="29714483"/>
                  <a:ext cx="1602297" cy="400110"/>
                </a:xfrm>
                <a:prstGeom prst="rect">
                  <a:avLst/>
                </a:prstGeom>
                <a:blipFill>
                  <a:blip r:embed="rId88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TextBox 79"/>
            <p:cNvSpPr txBox="1"/>
            <p:nvPr/>
          </p:nvSpPr>
          <p:spPr>
            <a:xfrm>
              <a:off x="21063812" y="29400610"/>
              <a:ext cx="25065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Detuning of ODF frequency difference from COM mode</a:t>
              </a:r>
              <a:endParaRPr lang="en-US" sz="2000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3375503" y="14402298"/>
            <a:ext cx="11762810" cy="9404347"/>
            <a:chOff x="13375503" y="14402298"/>
            <a:chExt cx="11762810" cy="9404347"/>
          </a:xfrm>
        </p:grpSpPr>
        <p:sp>
          <p:nvSpPr>
            <p:cNvPr id="76" name="TextBox 75"/>
            <p:cNvSpPr txBox="1"/>
            <p:nvPr/>
          </p:nvSpPr>
          <p:spPr>
            <a:xfrm>
              <a:off x="13450862" y="22104185"/>
              <a:ext cx="14865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1D optical lattice </a:t>
              </a:r>
              <a:r>
                <a:rPr lang="en-US" sz="2000" dirty="0" err="1" smtClean="0"/>
                <a:t>wavefronts</a:t>
              </a:r>
              <a:endParaRPr lang="en-US" sz="2000" dirty="0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3375503" y="14402298"/>
              <a:ext cx="11762810" cy="8330615"/>
              <a:chOff x="13375503" y="14935698"/>
              <a:chExt cx="11762810" cy="8330615"/>
            </a:xfrm>
          </p:grpSpPr>
          <p:sp>
            <p:nvSpPr>
              <p:cNvPr id="209" name="Rounded Rectangle 208"/>
              <p:cNvSpPr/>
              <p:nvPr/>
            </p:nvSpPr>
            <p:spPr>
              <a:xfrm>
                <a:off x="16416593" y="18124426"/>
                <a:ext cx="2693974" cy="940532"/>
              </a:xfrm>
              <a:prstGeom prst="roundRect">
                <a:avLst/>
              </a:prstGeom>
              <a:solidFill>
                <a:srgbClr val="99D2B9"/>
              </a:solidFill>
              <a:ln>
                <a:solidFill>
                  <a:srgbClr val="99D2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ounded Rectangle 207"/>
              <p:cNvSpPr/>
              <p:nvPr/>
            </p:nvSpPr>
            <p:spPr>
              <a:xfrm>
                <a:off x="16649700" y="17149728"/>
                <a:ext cx="2084434" cy="820735"/>
              </a:xfrm>
              <a:prstGeom prst="roundRect">
                <a:avLst/>
              </a:prstGeom>
              <a:solidFill>
                <a:srgbClr val="99D2B9"/>
              </a:solidFill>
              <a:ln>
                <a:solidFill>
                  <a:srgbClr val="99D2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5" name="Group 64"/>
              <p:cNvGrpSpPr/>
              <p:nvPr/>
            </p:nvGrpSpPr>
            <p:grpSpPr>
              <a:xfrm>
                <a:off x="13375503" y="14935698"/>
                <a:ext cx="11762810" cy="8330615"/>
                <a:chOff x="13375503" y="14935698"/>
                <a:chExt cx="11762810" cy="8330615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13375503" y="14935698"/>
                  <a:ext cx="11762810" cy="5680752"/>
                  <a:chOff x="-11495016" y="17878021"/>
                  <a:chExt cx="11762810" cy="5680752"/>
                </a:xfrm>
              </p:grpSpPr>
              <p:sp>
                <p:nvSpPr>
                  <p:cNvPr id="382" name="TextBox 381"/>
                  <p:cNvSpPr txBox="1"/>
                  <p:nvPr/>
                </p:nvSpPr>
                <p:spPr>
                  <a:xfrm>
                    <a:off x="-11390876" y="18702814"/>
                    <a:ext cx="11345394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/>
                    <a:r>
                      <a:rPr lang="en-US" sz="2400" dirty="0"/>
                      <a:t>Two far-detuned laser beams produce a spin-dependent optical dipole force (ODF) at the ions that give rise to a spin-spin interaction. Combined with a transverse magnetic field, we can realize non-trivial quantum magnetic interactions. </a:t>
                    </a:r>
                  </a:p>
                  <a:p>
                    <a:endParaRPr lang="en-US" sz="2400" dirty="0"/>
                  </a:p>
                </p:txBody>
              </p:sp>
              <p:grpSp>
                <p:nvGrpSpPr>
                  <p:cNvPr id="383" name="Group 382"/>
                  <p:cNvGrpSpPr/>
                  <p:nvPr/>
                </p:nvGrpSpPr>
                <p:grpSpPr>
                  <a:xfrm>
                    <a:off x="-11473656" y="21055890"/>
                    <a:ext cx="5713704" cy="930069"/>
                    <a:chOff x="5892783" y="9987764"/>
                    <a:chExt cx="5713704" cy="933217"/>
                  </a:xfrm>
                </p:grpSpPr>
                <p:sp>
                  <p:nvSpPr>
                    <p:cNvPr id="389" name="TextBox 388"/>
                    <p:cNvSpPr txBox="1"/>
                    <p:nvPr/>
                  </p:nvSpPr>
                  <p:spPr>
                    <a:xfrm>
                      <a:off x="5892783" y="9987764"/>
                      <a:ext cx="2639148" cy="92645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800" dirty="0"/>
                        <a:t>Engineered Ising interaction from</a:t>
                      </a:r>
                    </a:p>
                    <a:p>
                      <a:pPr algn="ctr"/>
                      <a:r>
                        <a:rPr lang="en-US" sz="1800" dirty="0"/>
                        <a:t>spin-dependent ODF</a:t>
                      </a: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graphicFrame>
                      <p:nvGraphicFramePr>
                        <p:cNvPr id="390" name="Object 389"/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3172698242"/>
                            </p:ext>
                          </p:extLst>
                        </p:nvPr>
                      </p:nvGraphicFramePr>
                      <p:xfrm>
                        <a:off x="9014990" y="10039871"/>
                        <a:ext cx="2591497" cy="88111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3465" name="Equation" r:id="rId89" imgW="1269720" imgH="431640" progId="Equation.3">
                                <p:embed/>
                              </p:oleObj>
                            </mc:Choice>
                            <mc:Fallback>
                              <p:oleObj name="Equation" r:id="rId89" imgW="1269720" imgH="431640" progId="Equation.3">
                                <p:embed/>
                                <p:pic>
                                  <p:nvPicPr>
                                    <p:cNvPr id="0" name=""/>
                                    <p:cNvPicPr/>
                                    <p:nvPr/>
                                  </p:nvPicPr>
                                  <p:blipFill>
                                    <a:blip r:embed="rId90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9014990" y="10039871"/>
                                      <a:ext cx="2591497" cy="88111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>
                    <p:graphicFrame>
                      <p:nvGraphicFramePr>
                        <p:cNvPr id="390" name="Object 389"/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3172698242"/>
                            </p:ext>
                          </p:extLst>
                        </p:nvPr>
                      </p:nvGraphicFramePr>
                      <p:xfrm>
                        <a:off x="9014990" y="10039871"/>
                        <a:ext cx="2591497" cy="88111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3465" name="Equation" r:id="rId89" imgW="1269720" imgH="431640" progId="Equation.3">
                                <p:embed/>
                              </p:oleObj>
                            </mc:Choice>
                            <mc:Fallback>
                              <p:oleObj name="Equation" r:id="rId89" imgW="1269720" imgH="431640" progId="Equation.3">
                                <p:embed/>
                                <p:pic>
                                  <p:nvPicPr>
                                    <p:cNvPr id="0" name=""/>
                                    <p:cNvPicPr/>
                                    <p:nvPr/>
                                  </p:nvPicPr>
                                  <p:blipFill>
                                    <a:blip r:embed="rId90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9014990" y="10039871"/>
                                      <a:ext cx="2591497" cy="88111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sp>
                  <p:nvSpPr>
                    <p:cNvPr id="391" name="Right Arrow 390"/>
                    <p:cNvSpPr/>
                    <p:nvPr/>
                  </p:nvSpPr>
                  <p:spPr>
                    <a:xfrm>
                      <a:off x="8361504" y="10330574"/>
                      <a:ext cx="417559" cy="304800"/>
                    </a:xfrm>
                    <a:prstGeom prst="rightArrow">
                      <a:avLst/>
                    </a:prstGeom>
                    <a:solidFill>
                      <a:srgbClr val="C00000"/>
                    </a:solidFill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600">
                        <a:solidFill>
                          <a:srgbClr val="C00000"/>
                        </a:solidFill>
                      </a:endParaRPr>
                    </a:p>
                  </p:txBody>
                </p:sp>
              </p:grpSp>
              <p:grpSp>
                <p:nvGrpSpPr>
                  <p:cNvPr id="384" name="Group 383"/>
                  <p:cNvGrpSpPr/>
                  <p:nvPr/>
                </p:nvGrpSpPr>
                <p:grpSpPr>
                  <a:xfrm>
                    <a:off x="-11097230" y="20111101"/>
                    <a:ext cx="4888308" cy="769434"/>
                    <a:chOff x="7748672" y="11695684"/>
                    <a:chExt cx="4888308" cy="769434"/>
                  </a:xfrm>
                </p:grpSpPr>
                <p:sp>
                  <p:nvSpPr>
                    <p:cNvPr id="385" name="TextBox 384"/>
                    <p:cNvSpPr txBox="1"/>
                    <p:nvPr/>
                  </p:nvSpPr>
                  <p:spPr>
                    <a:xfrm>
                      <a:off x="7748672" y="11695684"/>
                      <a:ext cx="232256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800" dirty="0">
                          <a:solidFill>
                            <a:prstClr val="black"/>
                          </a:solidFill>
                        </a:rPr>
                        <a:t>transverse B-field from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prstClr val="black"/>
                          </a:solidFill>
                        </a:rPr>
                        <a:t>124 GHz microwaves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386" name="Object 385"/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1783173705"/>
                            </p:ext>
                          </p:extLst>
                        </p:nvPr>
                      </p:nvGraphicFramePr>
                      <p:xfrm>
                        <a:off x="10699641" y="11748568"/>
                        <a:ext cx="1937339" cy="71655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3466" name="Equation" r:id="rId91" imgW="927000" imgH="342720" progId="Equation.3">
                                <p:embed/>
                              </p:oleObj>
                            </mc:Choice>
                            <mc:Fallback>
                              <p:oleObj name="Equation" r:id="rId91" imgW="927000" imgH="342720" progId="Equation.3">
                                <p:embed/>
                                <p:pic>
                                  <p:nvPicPr>
                                    <p:cNvPr id="0" name=""/>
                                    <p:cNvPicPr/>
                                    <p:nvPr/>
                                  </p:nvPicPr>
                                  <p:blipFill>
                                    <a:blip r:embed="rId92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10699641" y="11748568"/>
                                      <a:ext cx="1937339" cy="71655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386" name="Object 385"/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1783173705"/>
                            </p:ext>
                          </p:extLst>
                        </p:nvPr>
                      </p:nvGraphicFramePr>
                      <p:xfrm>
                        <a:off x="10699641" y="11748568"/>
                        <a:ext cx="1937339" cy="71655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3334" name="Equation" r:id="rId93" imgW="927000" imgH="342720" progId="Equation.3">
                                <p:embed/>
                              </p:oleObj>
                            </mc:Choice>
                            <mc:Fallback>
                              <p:oleObj name="Equation" r:id="rId93" imgW="927000" imgH="342720" progId="Equation.3">
                                <p:embed/>
                                <p:pic>
                                  <p:nvPicPr>
                                    <p:cNvPr id="0" name=""/>
                                    <p:cNvPicPr/>
                                    <p:nvPr/>
                                  </p:nvPicPr>
                                  <p:blipFill>
                                    <a:blip r:embed="rId9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10699641" y="11748568"/>
                                      <a:ext cx="1937339" cy="71655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sp>
                  <p:nvSpPr>
                    <p:cNvPr id="387" name="Right Arrow 386"/>
                    <p:cNvSpPr/>
                    <p:nvPr/>
                  </p:nvSpPr>
                  <p:spPr>
                    <a:xfrm>
                      <a:off x="10034551" y="11860843"/>
                      <a:ext cx="417559" cy="307237"/>
                    </a:xfrm>
                    <a:prstGeom prst="rightArrow">
                      <a:avLst/>
                    </a:prstGeom>
                    <a:solidFill>
                      <a:srgbClr val="C00000"/>
                    </a:solidFill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600">
                        <a:solidFill>
                          <a:srgbClr val="C00000"/>
                        </a:solidFill>
                      </a:endParaRPr>
                    </a:p>
                  </p:txBody>
                </p:sp>
              </p:grpSp>
              <p:sp>
                <p:nvSpPr>
                  <p:cNvPr id="420" name="TextBox 419"/>
                  <p:cNvSpPr txBox="1"/>
                  <p:nvPr/>
                </p:nvSpPr>
                <p:spPr>
                  <a:xfrm>
                    <a:off x="-11495016" y="17878021"/>
                    <a:ext cx="1118690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800" b="1" dirty="0"/>
                      <a:t>Ising interaction with spin-dependent force</a:t>
                    </a:r>
                    <a:endParaRPr lang="en-US" sz="4800" b="1" baseline="30000" dirty="0"/>
                  </a:p>
                </p:txBody>
              </p:sp>
              <p:sp>
                <p:nvSpPr>
                  <p:cNvPr id="160" name="TextBox 159"/>
                  <p:cNvSpPr txBox="1"/>
                  <p:nvPr/>
                </p:nvSpPr>
                <p:spPr>
                  <a:xfrm>
                    <a:off x="-5721852" y="20059581"/>
                    <a:ext cx="598964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prstClr val="black"/>
                        </a:solidFill>
                      </a:rPr>
                      <a:t>Coupling to different axial modes allows for a tunable interaction range 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55" name="Object 154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3588514579"/>
                          </p:ext>
                        </p:extLst>
                      </p:nvPr>
                    </p:nvGraphicFramePr>
                    <p:xfrm>
                      <a:off x="-2406546" y="20421962"/>
                      <a:ext cx="2303463" cy="4953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3467" name="Equation" r:id="rId95" imgW="1180800" imgH="253800" progId="Equation.3">
                              <p:embed/>
                            </p:oleObj>
                          </mc:Choice>
                          <mc:Fallback>
                            <p:oleObj name="Equation" r:id="rId95" imgW="1180800" imgH="253800" progId="Equation.3">
                              <p:embed/>
                              <p:pic>
                                <p:nvPicPr>
                                  <p:cNvPr id="0" name=""/>
                                  <p:cNvPicPr/>
                                  <p:nvPr/>
                                </p:nvPicPr>
                                <p:blipFill>
                                  <a:blip r:embed="rId96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-2406546" y="20421962"/>
                                    <a:ext cx="2303463" cy="4953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55" name="Object 154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3588514579"/>
                          </p:ext>
                        </p:extLst>
                      </p:nvPr>
                    </p:nvGraphicFramePr>
                    <p:xfrm>
                      <a:off x="-2406546" y="20421962"/>
                      <a:ext cx="2303463" cy="4953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3335" name="Equation" r:id="rId97" imgW="1180800" imgH="253800" progId="Equation.3">
                              <p:embed/>
                            </p:oleObj>
                          </mc:Choice>
                          <mc:Fallback>
                            <p:oleObj name="Equation" r:id="rId97" imgW="1180800" imgH="253800" progId="Equation.3">
                              <p:embed/>
                              <p:pic>
                                <p:nvPicPr>
                                  <p:cNvPr id="0" name=""/>
                                  <p:cNvPicPr/>
                                  <p:nvPr/>
                                </p:nvPicPr>
                                <p:blipFill>
                                  <a:blip r:embed="rId98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-2406546" y="20421962"/>
                                    <a:ext cx="2303463" cy="4953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  <p:grpSp>
                <p:nvGrpSpPr>
                  <p:cNvPr id="63" name="Group 62"/>
                  <p:cNvGrpSpPr/>
                  <p:nvPr/>
                </p:nvGrpSpPr>
                <p:grpSpPr>
                  <a:xfrm>
                    <a:off x="-5608135" y="21034224"/>
                    <a:ext cx="5816896" cy="2524549"/>
                    <a:chOff x="6335437" y="26066548"/>
                    <a:chExt cx="5816896" cy="2524549"/>
                  </a:xfrm>
                </p:grpSpPr>
                <p:pic>
                  <p:nvPicPr>
                    <p:cNvPr id="3" name="Picture 2"/>
                    <p:cNvPicPr>
                      <a:picLocks noChangeAspect="1"/>
                    </p:cNvPicPr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6475206" y="26066548"/>
                      <a:ext cx="5677127" cy="252454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3" name="Rectangle 52"/>
                    <p:cNvSpPr/>
                    <p:nvPr/>
                  </p:nvSpPr>
                  <p:spPr>
                    <a:xfrm>
                      <a:off x="6335437" y="26099073"/>
                      <a:ext cx="334603" cy="46152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2" name="Group 61"/>
                <p:cNvGrpSpPr/>
                <p:nvPr/>
              </p:nvGrpSpPr>
              <p:grpSpPr>
                <a:xfrm>
                  <a:off x="20110737" y="20979395"/>
                  <a:ext cx="4663888" cy="2286918"/>
                  <a:chOff x="20110737" y="20979395"/>
                  <a:chExt cx="4663888" cy="2286918"/>
                </a:xfrm>
              </p:grpSpPr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20110737" y="20979395"/>
                    <a:ext cx="4663888" cy="2286918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1" name="TextBox 10"/>
                      <p:cNvSpPr txBox="1"/>
                      <p:nvPr/>
                    </p:nvSpPr>
                    <p:spPr>
                      <a:xfrm>
                        <a:off x="20370536" y="21057556"/>
                        <a:ext cx="4322961" cy="142274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2ℏ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l-GR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l-GR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l-GR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l-GR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l-GR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l-GR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  <m: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nary>
                            </m:oMath>
                          </m:oMathPara>
                        </a14:m>
                        <a:endParaRPr lang="en-US" sz="3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1" name="TextBox 1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370536" y="21057556"/>
                        <a:ext cx="4322961" cy="1422747"/>
                      </a:xfrm>
                      <a:prstGeom prst="rect">
                        <a:avLst/>
                      </a:prstGeom>
                      <a:blipFill>
                        <a:blip r:embed="rId10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20282202" y="22568668"/>
                    <a:ext cx="3371757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dirty="0" smtClean="0">
                        <a:latin typeface="Cambria" panose="02040503050406030204" pitchFamily="18" charset="0"/>
                      </a:rPr>
                      <a:t>spin-spin interaction</a:t>
                    </a:r>
                    <a:endParaRPr lang="en-US" sz="2800" dirty="0">
                      <a:latin typeface="Cambria" panose="02040503050406030204" pitchFamily="18" charset="0"/>
                    </a:endParaRPr>
                  </a:p>
                </p:txBody>
              </p:sp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4395354" y="21707564"/>
                    <a:ext cx="393075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95354" y="21707564"/>
                    <a:ext cx="3930756" cy="369332"/>
                  </a:xfrm>
                  <a:prstGeom prst="rect">
                    <a:avLst/>
                  </a:prstGeom>
                  <a:blipFill>
                    <a:blip r:embed="rId101"/>
                    <a:stretch>
                      <a:fillRect l="-1240" r="-2326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5" name="Group 84"/>
            <p:cNvGrpSpPr/>
            <p:nvPr/>
          </p:nvGrpSpPr>
          <p:grpSpPr>
            <a:xfrm>
              <a:off x="20930082" y="23083306"/>
              <a:ext cx="3835194" cy="723339"/>
              <a:chOff x="20930082" y="23521456"/>
              <a:chExt cx="3835194" cy="723339"/>
            </a:xfrm>
          </p:grpSpPr>
          <p:sp>
            <p:nvSpPr>
              <p:cNvPr id="228" name="Rounded Rectangle 227"/>
              <p:cNvSpPr/>
              <p:nvPr/>
            </p:nvSpPr>
            <p:spPr>
              <a:xfrm>
                <a:off x="20930082" y="23575012"/>
                <a:ext cx="3835194" cy="669783"/>
              </a:xfrm>
              <a:prstGeom prst="roundRect">
                <a:avLst/>
              </a:prstGeom>
              <a:solidFill>
                <a:srgbClr val="99D2B9"/>
              </a:solidFill>
              <a:ln>
                <a:solidFill>
                  <a:srgbClr val="99D2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21006282" y="23521456"/>
                    <a:ext cx="3498715" cy="7204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 smtClean="0"/>
                      <a:t>For </a:t>
                    </a:r>
                    <a:r>
                      <a:rPr lang="el-GR" sz="2400" dirty="0" smtClean="0"/>
                      <a:t>α</a:t>
                    </a:r>
                    <a:r>
                      <a:rPr lang="en-US" sz="2400" dirty="0" smtClean="0"/>
                      <a:t>&lt;&lt;1: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oMath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81" name="TextBox 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06282" y="23521456"/>
                    <a:ext cx="3498715" cy="720454"/>
                  </a:xfrm>
                  <a:prstGeom prst="rect">
                    <a:avLst/>
                  </a:prstGeom>
                  <a:blipFill>
                    <a:blip r:embed="rId102"/>
                    <a:stretch>
                      <a:fillRect l="-2787" b="-16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4" name="TextBox 93"/>
          <p:cNvSpPr txBox="1"/>
          <p:nvPr/>
        </p:nvSpPr>
        <p:spPr>
          <a:xfrm>
            <a:off x="17321564" y="27684522"/>
            <a:ext cx="3991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Large term for small detunings</a:t>
            </a:r>
            <a:endParaRPr lang="en-US" sz="2400" dirty="0"/>
          </a:p>
        </p:txBody>
      </p:sp>
      <p:sp>
        <p:nvSpPr>
          <p:cNvPr id="95" name="TextBox 94"/>
          <p:cNvSpPr txBox="1"/>
          <p:nvPr/>
        </p:nvSpPr>
        <p:spPr>
          <a:xfrm>
            <a:off x="18445766" y="28877901"/>
            <a:ext cx="2980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Spin-spin coupling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Ising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Dominant for large detunings</a:t>
            </a:r>
            <a:endParaRPr lang="en-US" sz="2400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169" y="21791493"/>
            <a:ext cx="3400102" cy="17515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/>
              <p:cNvSpPr txBox="1"/>
              <p:nvPr/>
            </p:nvSpPr>
            <p:spPr>
              <a:xfrm>
                <a:off x="17615149" y="21880155"/>
                <a:ext cx="115845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l-G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𝐤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149" y="21880155"/>
                <a:ext cx="1158459" cy="338554"/>
              </a:xfrm>
              <a:prstGeom prst="rect">
                <a:avLst/>
              </a:prstGeom>
              <a:blipFill>
                <a:blip r:embed="rId104"/>
                <a:stretch>
                  <a:fillRect l="-2105" r="-5789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12124</TotalTime>
  <Words>1032</Words>
  <Application>Microsoft Office PowerPoint</Application>
  <PresentationFormat>Custom</PresentationFormat>
  <Paragraphs>112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Arial</vt:lpstr>
      <vt:lpstr>Calibri</vt:lpstr>
      <vt:lpstr>Calibri Light</vt:lpstr>
      <vt:lpstr>Cambria</vt:lpstr>
      <vt:lpstr>Cambria Math</vt:lpstr>
      <vt:lpstr>Helvetica</vt:lpstr>
      <vt:lpstr>Swis721 LtEx BT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Gilmore</dc:creator>
  <cp:lastModifiedBy>Gilmore, Kevin A. (Assoc)</cp:lastModifiedBy>
  <cp:revision>506</cp:revision>
  <cp:lastPrinted>2015-06-03T23:31:11Z</cp:lastPrinted>
  <dcterms:created xsi:type="dcterms:W3CDTF">2014-07-28T19:56:30Z</dcterms:created>
  <dcterms:modified xsi:type="dcterms:W3CDTF">2016-05-17T20:04:18Z</dcterms:modified>
</cp:coreProperties>
</file>